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handoutMasterIdLst>
    <p:handoutMasterId r:id="rId21"/>
  </p:handoutMasterIdLst>
  <p:sldIdLst>
    <p:sldId id="547" r:id="rId2"/>
    <p:sldId id="550" r:id="rId3"/>
    <p:sldId id="583" r:id="rId4"/>
    <p:sldId id="584" r:id="rId5"/>
    <p:sldId id="585" r:id="rId6"/>
    <p:sldId id="591" r:id="rId7"/>
    <p:sldId id="607" r:id="rId8"/>
    <p:sldId id="599" r:id="rId9"/>
    <p:sldId id="594" r:id="rId10"/>
    <p:sldId id="606" r:id="rId11"/>
    <p:sldId id="605" r:id="rId12"/>
    <p:sldId id="595" r:id="rId13"/>
    <p:sldId id="604" r:id="rId14"/>
    <p:sldId id="562" r:id="rId15"/>
    <p:sldId id="554" r:id="rId16"/>
    <p:sldId id="608" r:id="rId17"/>
    <p:sldId id="552" r:id="rId18"/>
    <p:sldId id="553" r:id="rId1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84"/>
            <p14:sldId id="585"/>
            <p14:sldId id="591"/>
            <p14:sldId id="607"/>
            <p14:sldId id="599"/>
            <p14:sldId id="594"/>
            <p14:sldId id="606"/>
            <p14:sldId id="605"/>
            <p14:sldId id="595"/>
            <p14:sldId id="604"/>
            <p14:sldId id="562"/>
            <p14:sldId id="554"/>
            <p14:sldId id="608"/>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109" d="100"/>
          <a:sy n="109" d="100"/>
        </p:scale>
        <p:origin x="1098" y="12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9/11/2024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The structured programming theorem</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Structured_program_theore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The structured programming theorem</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Unsolvable problems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What problems cannot be solved?</a:t>
            </a:r>
          </a:p>
          <a:p>
            <a:pPr lvl="1"/>
            <a:r>
              <a:rPr lang="en-US" dirty="0" smtClean="0"/>
              <a:t>Given a program with a particular set of inputs,</a:t>
            </a:r>
          </a:p>
          <a:p>
            <a:pPr marL="457200" lvl="1" indent="0">
              <a:buNone/>
            </a:pPr>
            <a:r>
              <a:rPr lang="en-US" dirty="0"/>
              <a:t>	</a:t>
            </a:r>
            <a:r>
              <a:rPr lang="en-US" dirty="0" smtClean="0"/>
              <a:t>will the program go into an infinite loop?</a:t>
            </a:r>
          </a:p>
          <a:p>
            <a:pPr lvl="1"/>
            <a:r>
              <a:rPr lang="en-US" dirty="0" smtClean="0"/>
              <a:t>Sometimes the answer is obvious:</a:t>
            </a:r>
            <a:endParaRPr lang="en-US" sz="1600" dirty="0" smtClean="0">
              <a:latin typeface="Consolas" panose="020B0609020204030204" pitchFamily="49" charset="0"/>
            </a:endParaRPr>
          </a:p>
          <a:p>
            <a:pPr marL="1314450" lvl="3" indent="0">
              <a:buNone/>
            </a:pPr>
            <a:endParaRPr lang="en-US" sz="500" dirty="0" smtClean="0">
              <a:latin typeface="Consolas" panose="020B0609020204030204" pitchFamily="49" charset="0"/>
            </a:endParaRPr>
          </a:p>
          <a:p>
            <a:pPr marL="1314450" lvl="3"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main() {</a:t>
            </a:r>
          </a:p>
          <a:p>
            <a:pPr marL="1314450" lvl="3"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int</a:t>
            </a:r>
            <a:r>
              <a:rPr lang="en-US" sz="1500" dirty="0" smtClean="0">
                <a:latin typeface="Consolas" panose="020B0609020204030204" pitchFamily="49" charset="0"/>
              </a:rPr>
              <a:t> n{};</a:t>
            </a:r>
          </a:p>
          <a:p>
            <a:pPr marL="1314450" lvl="3"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cin</a:t>
            </a:r>
            <a:r>
              <a:rPr lang="en-US" sz="1500" dirty="0" smtClean="0">
                <a:latin typeface="Consolas" panose="020B0609020204030204" pitchFamily="49" charset="0"/>
              </a:rPr>
              <a:t> &gt;&gt; n;</a:t>
            </a:r>
          </a:p>
          <a:p>
            <a:pPr marL="1314450" lvl="3"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int</a:t>
            </a:r>
            <a:r>
              <a:rPr lang="en-US" sz="1500" dirty="0" smtClean="0">
                <a:latin typeface="Consolas" panose="020B0609020204030204" pitchFamily="49" charset="0"/>
              </a:rPr>
              <a:t> sum{0};</a:t>
            </a:r>
          </a:p>
          <a:p>
            <a:pPr marL="1314450" lvl="3" indent="0">
              <a:buNone/>
            </a:pPr>
            <a:endParaRPr lang="en-US" sz="1500" dirty="0">
              <a:latin typeface="Consolas" panose="020B0609020204030204" pitchFamily="49" charset="0"/>
            </a:endParaRPr>
          </a:p>
          <a:p>
            <a:pPr marL="1314450" lvl="3" indent="0">
              <a:buNone/>
            </a:pPr>
            <a:r>
              <a:rPr lang="en-US" sz="1500" dirty="0" smtClean="0">
                <a:latin typeface="Consolas" panose="020B0609020204030204" pitchFamily="49" charset="0"/>
              </a:rPr>
              <a:t>    for ( </a:t>
            </a:r>
            <a:r>
              <a:rPr lang="en-US" sz="1500" dirty="0" err="1" smtClean="0">
                <a:latin typeface="Consolas" panose="020B0609020204030204" pitchFamily="49" charset="0"/>
              </a:rPr>
              <a:t>int</a:t>
            </a:r>
            <a:r>
              <a:rPr lang="en-US" sz="1500" dirty="0" smtClean="0">
                <a:latin typeface="Consolas" panose="020B0609020204030204" pitchFamily="49" charset="0"/>
              </a:rPr>
              <a:t> k{0}; k &lt; 10; k += n ) {</a:t>
            </a:r>
          </a:p>
          <a:p>
            <a:pPr marL="1314450" lvl="3" indent="0">
              <a:buNone/>
            </a:pPr>
            <a:r>
              <a:rPr lang="en-US" sz="1500" dirty="0">
                <a:latin typeface="Consolas" panose="020B0609020204030204" pitchFamily="49" charset="0"/>
              </a:rPr>
              <a:t> </a:t>
            </a:r>
            <a:r>
              <a:rPr lang="en-US" sz="1500" dirty="0" smtClean="0">
                <a:latin typeface="Consolas" panose="020B0609020204030204" pitchFamily="49" charset="0"/>
              </a:rPr>
              <a:t>       sum += k;</a:t>
            </a:r>
          </a:p>
          <a:p>
            <a:pPr marL="1314450" lvl="3" indent="0">
              <a:buNone/>
            </a:pPr>
            <a:r>
              <a:rPr lang="en-US" sz="1500" dirty="0" smtClean="0">
                <a:latin typeface="Consolas" panose="020B0609020204030204" pitchFamily="49" charset="0"/>
              </a:rPr>
              <a:t>    }</a:t>
            </a:r>
          </a:p>
          <a:p>
            <a:pPr marL="1314450" lvl="3" indent="0">
              <a:buNone/>
            </a:pPr>
            <a:endParaRPr lang="en-US" sz="1500" dirty="0">
              <a:latin typeface="Consolas" panose="020B0609020204030204" pitchFamily="49" charset="0"/>
            </a:endParaRPr>
          </a:p>
          <a:p>
            <a:pPr marL="1314450" lvl="3" indent="0">
              <a:buNone/>
            </a:pPr>
            <a:r>
              <a:rPr lang="en-US" sz="1500" dirty="0" smtClean="0">
                <a:latin typeface="Consolas" panose="020B0609020204030204" pitchFamily="49" charset="0"/>
              </a:rPr>
              <a: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cout</a:t>
            </a:r>
            <a:r>
              <a:rPr lang="en-US" sz="1500" dirty="0" smtClean="0">
                <a:latin typeface="Consolas" panose="020B0609020204030204" pitchFamily="49" charset="0"/>
              </a:rPr>
              <a:t> &lt;&lt; sum &lt;&lt;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endl</a:t>
            </a:r>
            <a:r>
              <a:rPr lang="en-US" sz="1500" dirty="0" smtClean="0">
                <a:latin typeface="Consolas" panose="020B0609020204030204" pitchFamily="49" charset="0"/>
              </a:rPr>
              <a:t>;</a:t>
            </a:r>
          </a:p>
          <a:p>
            <a:pPr marL="1314450" lvl="3" indent="0">
              <a:buNone/>
            </a:pPr>
            <a:endParaRPr lang="en-US" sz="1500" dirty="0">
              <a:latin typeface="Consolas" panose="020B0609020204030204" pitchFamily="49" charset="0"/>
            </a:endParaRPr>
          </a:p>
          <a:p>
            <a:pPr marL="1314450" lvl="3" indent="0">
              <a:buNone/>
            </a:pPr>
            <a:r>
              <a:rPr lang="en-US" sz="1500" dirty="0" smtClean="0">
                <a:latin typeface="Consolas" panose="020B0609020204030204" pitchFamily="49" charset="0"/>
              </a:rPr>
              <a:t>    return 0;</a:t>
            </a:r>
          </a:p>
          <a:p>
            <a:pPr marL="1314450" lvl="3" indent="0">
              <a:buNone/>
            </a:pPr>
            <a:r>
              <a:rPr lang="en-US" sz="1500" dirty="0">
                <a:latin typeface="Consolas" panose="020B0609020204030204" pitchFamily="49" charset="0"/>
              </a:rPr>
              <a:t>}</a:t>
            </a:r>
            <a:endParaRPr lang="en-CA" sz="1500" dirty="0" smtClean="0">
              <a:latin typeface="Consolas" panose="020B0609020204030204" pitchFamily="49" charset="0"/>
            </a:endParaRPr>
          </a:p>
        </p:txBody>
      </p:sp>
    </p:spTree>
    <p:custDataLst>
      <p:tags r:id="rId1"/>
    </p:custDataLst>
    <p:extLst>
      <p:ext uri="{BB962C8B-B14F-4D97-AF65-F5344CB8AC3E}">
        <p14:creationId xmlns:p14="http://schemas.microsoft.com/office/powerpoint/2010/main" val="748894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structured programming theorem</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Fortunately, the following theorem says we don’t need any more:</a:t>
            </a:r>
          </a:p>
          <a:p>
            <a:pPr lvl="1"/>
            <a:r>
              <a:rPr lang="en-CA" dirty="0" smtClean="0"/>
              <a:t>Any program that can be written can be written using conditional and repetition statements</a:t>
            </a:r>
            <a:endParaRPr lang="en-CA" dirty="0"/>
          </a:p>
        </p:txBody>
      </p:sp>
    </p:spTree>
    <p:extLst>
      <p:ext uri="{BB962C8B-B14F-4D97-AF65-F5344CB8AC3E}">
        <p14:creationId xmlns:p14="http://schemas.microsoft.com/office/powerpoint/2010/main" val="1287992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structured programming theorem</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Consequences:</a:t>
            </a:r>
          </a:p>
          <a:p>
            <a:pPr lvl="1"/>
            <a:r>
              <a:rPr lang="en-CA" dirty="0" smtClean="0"/>
              <a:t>You understand most of the tools already </a:t>
            </a:r>
          </a:p>
          <a:p>
            <a:pPr lvl="1"/>
            <a:r>
              <a:rPr lang="en-CA" dirty="0" smtClean="0"/>
              <a:t>When you learn a new programming language,</a:t>
            </a:r>
          </a:p>
          <a:p>
            <a:pPr marL="457200" lvl="1" indent="0">
              <a:buNone/>
            </a:pPr>
            <a:r>
              <a:rPr lang="en-CA" dirty="0"/>
              <a:t>	 </a:t>
            </a:r>
            <a:r>
              <a:rPr lang="en-CA" dirty="0" smtClean="0"/>
              <a:t>first understand how to write:</a:t>
            </a:r>
          </a:p>
          <a:p>
            <a:pPr lvl="2"/>
            <a:r>
              <a:rPr lang="en-CA" dirty="0" smtClean="0"/>
              <a:t>Conditional statements</a:t>
            </a:r>
          </a:p>
          <a:p>
            <a:pPr lvl="2"/>
            <a:r>
              <a:rPr lang="en-CA" dirty="0" smtClean="0"/>
              <a:t>While loops</a:t>
            </a:r>
          </a:p>
          <a:p>
            <a:r>
              <a:rPr lang="en-US" dirty="0" smtClean="0"/>
              <a:t>For example, consider </a:t>
            </a:r>
            <a:r>
              <a:rPr lang="en-US" dirty="0" err="1" smtClean="0"/>
              <a:t>M</a:t>
            </a:r>
            <a:r>
              <a:rPr lang="en-US" cap="small" dirty="0" err="1" smtClean="0"/>
              <a:t>atlab</a:t>
            </a:r>
            <a:endParaRPr lang="en-US" cap="small" dirty="0" smtClean="0"/>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if n &gt; 0                while n &gt; 0             for k = 1:10</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 do something          % do something          % do something</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end                     </a:t>
            </a:r>
            <a:r>
              <a:rPr lang="en-US" sz="1600" dirty="0" err="1" smtClean="0">
                <a:latin typeface="Consolas" panose="020B0609020204030204" pitchFamily="49" charset="0"/>
              </a:rPr>
              <a:t>end</a:t>
            </a:r>
            <a:r>
              <a:rPr lang="en-US" sz="1600" dirty="0" smtClean="0">
                <a:latin typeface="Consolas" panose="020B0609020204030204" pitchFamily="49" charset="0"/>
              </a:rPr>
              <a:t>                     </a:t>
            </a:r>
            <a:r>
              <a:rPr lang="en-US" sz="1600" dirty="0" err="1" smtClean="0">
                <a:latin typeface="Consolas" panose="020B0609020204030204" pitchFamily="49" charset="0"/>
              </a:rPr>
              <a:t>end</a:t>
            </a:r>
            <a:endParaRPr lang="en-US" sz="1600" dirty="0" smtClean="0">
              <a:latin typeface="Consolas" panose="020B0609020204030204" pitchFamily="49" charset="0"/>
            </a:endParaRPr>
          </a:p>
          <a:p>
            <a:pPr lvl="1"/>
            <a:endParaRPr lang="en-US" dirty="0" smtClean="0"/>
          </a:p>
          <a:p>
            <a:r>
              <a:rPr lang="en-US" dirty="0" smtClean="0"/>
              <a:t>When you tackle a problem that require the repetition of a given set of operations, think in terms of a while loop:</a:t>
            </a:r>
          </a:p>
          <a:p>
            <a:pPr marL="457200" lvl="1" indent="0">
              <a:buNone/>
            </a:pPr>
            <a:r>
              <a:rPr lang="en-US" dirty="0" smtClean="0"/>
              <a:t>   “We must perform this set of instructions while this condition is true”</a:t>
            </a:r>
          </a:p>
        </p:txBody>
      </p:sp>
    </p:spTree>
    <p:custDataLst>
      <p:tags r:id="rId1"/>
    </p:custDataLst>
    <p:extLst>
      <p:ext uri="{BB962C8B-B14F-4D97-AF65-F5344CB8AC3E}">
        <p14:creationId xmlns:p14="http://schemas.microsoft.com/office/powerpoint/2010/main" val="1174362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 of the story…</a:t>
            </a:r>
            <a:endParaRPr lang="en-CA" dirty="0"/>
          </a:p>
        </p:txBody>
      </p:sp>
      <p:sp>
        <p:nvSpPr>
          <p:cNvPr id="3" name="Content Placeholder 2"/>
          <p:cNvSpPr>
            <a:spLocks noGrp="1"/>
          </p:cNvSpPr>
          <p:nvPr>
            <p:ph idx="1"/>
          </p:nvPr>
        </p:nvSpPr>
        <p:spPr/>
        <p:txBody>
          <a:bodyPr/>
          <a:lstStyle/>
          <a:p>
            <a:r>
              <a:rPr lang="en-CA" dirty="0" smtClean="0"/>
              <a:t>You will not be required to investigate the structured programming theorem</a:t>
            </a:r>
          </a:p>
          <a:p>
            <a:endParaRPr lang="en-CA" dirty="0"/>
          </a:p>
          <a:p>
            <a:r>
              <a:rPr lang="en-CA" dirty="0" smtClean="0"/>
              <a:t>Use this as a guide to authoring programs:</a:t>
            </a:r>
          </a:p>
          <a:p>
            <a:pPr lvl="1"/>
            <a:r>
              <a:rPr lang="en-CA" dirty="0" smtClean="0"/>
              <a:t>Always think in terms of looping while some condition is true</a:t>
            </a:r>
          </a:p>
          <a:p>
            <a:pPr lvl="1"/>
            <a:r>
              <a:rPr lang="en-CA" dirty="0" smtClean="0"/>
              <a:t>Understand when you need to terminate the loop</a:t>
            </a:r>
          </a:p>
          <a:p>
            <a:pPr lvl="1"/>
            <a:r>
              <a:rPr lang="en-CA" dirty="0" smtClean="0"/>
              <a:t>Always ask Boolean-valued questions,</a:t>
            </a:r>
          </a:p>
          <a:p>
            <a:pPr marL="457200" lvl="1" indent="0">
              <a:buNone/>
            </a:pPr>
            <a:r>
              <a:rPr lang="en-CA" dirty="0"/>
              <a:t>	</a:t>
            </a:r>
            <a:r>
              <a:rPr lang="en-CA" dirty="0" smtClean="0"/>
              <a:t>either for while loops or conditional statements</a:t>
            </a:r>
          </a:p>
          <a:p>
            <a:pPr lvl="1"/>
            <a:endParaRPr lang="en-CA" dirty="0"/>
          </a:p>
        </p:txBody>
      </p:sp>
    </p:spTree>
    <p:custDataLst>
      <p:tags r:id="rId1"/>
    </p:custDataLst>
    <p:extLst>
      <p:ext uri="{BB962C8B-B14F-4D97-AF65-F5344CB8AC3E}">
        <p14:creationId xmlns:p14="http://schemas.microsoft.com/office/powerpoint/2010/main" val="3616719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algn="l"/>
            <a:r>
              <a:rPr lang="en-CA" dirty="0" smtClean="0"/>
              <a:t>Following this lesson, you now:</a:t>
            </a:r>
            <a:endParaRPr lang="en-CA" dirty="0"/>
          </a:p>
          <a:p>
            <a:pPr lvl="1" algn="l"/>
            <a:r>
              <a:rPr lang="en-CA" dirty="0" smtClean="0"/>
              <a:t>Understand that you should never use a goto statement</a:t>
            </a:r>
            <a:endParaRPr lang="en-CA" dirty="0" smtClean="0">
              <a:latin typeface="Consolas" panose="020B0609020204030204" pitchFamily="49" charset="0"/>
              <a:cs typeface="Consolas" panose="020B0609020204030204" pitchFamily="49" charset="0"/>
            </a:endParaRPr>
          </a:p>
          <a:p>
            <a:pPr lvl="1" algn="l"/>
            <a:r>
              <a:rPr lang="en-CA" dirty="0"/>
              <a:t>Understand the </a:t>
            </a:r>
            <a:r>
              <a:rPr lang="en-CA" dirty="0" smtClean="0"/>
              <a:t>consequences of the structured programming theorem</a:t>
            </a:r>
            <a:endParaRPr lang="en-CA" dirty="0"/>
          </a:p>
          <a:p>
            <a:pPr lvl="2" algn="l"/>
            <a:r>
              <a:rPr lang="en-CA" dirty="0" smtClean="0"/>
              <a:t>All programs that can be written can be written using only conditional and repetition statements</a:t>
            </a:r>
          </a:p>
          <a:p>
            <a:pPr lvl="1" algn="l"/>
            <a:r>
              <a:rPr lang="en-CA" dirty="0" smtClean="0"/>
              <a:t>When trying to write a program to solve a problem:</a:t>
            </a:r>
          </a:p>
          <a:p>
            <a:pPr lvl="2" algn="l"/>
            <a:r>
              <a:rPr lang="en-CA" dirty="0" smtClean="0"/>
              <a:t>Always think in terms of executing a body of statements if or while some condition is true</a:t>
            </a:r>
          </a:p>
          <a:p>
            <a:pPr lvl="1"/>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en.wikipedia.org/wiki/Structured_program_theorem</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p:txBody>
          <a:bodyPr>
            <a:normAutofit/>
          </a:bodyPr>
          <a:lstStyle/>
          <a:p>
            <a:pPr marL="0" indent="0">
              <a:buNone/>
            </a:pPr>
            <a:r>
              <a:rPr lang="en-US" sz="1800" dirty="0" smtClean="0"/>
              <a:t>None so far.</a:t>
            </a:r>
            <a:endParaRPr lang="en-CA" sz="1800" dirty="0"/>
          </a:p>
        </p:txBody>
      </p:sp>
    </p:spTree>
    <p:extLst>
      <p:ext uri="{BB962C8B-B14F-4D97-AF65-F5344CB8AC3E}">
        <p14:creationId xmlns:p14="http://schemas.microsoft.com/office/powerpoint/2010/main" val="706190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a:t>Review theorems </a:t>
            </a:r>
            <a:r>
              <a:rPr lang="en-CA" dirty="0" smtClean="0"/>
              <a:t>from secondary school</a:t>
            </a:r>
          </a:p>
          <a:p>
            <a:pPr lvl="1"/>
            <a:r>
              <a:rPr lang="en-CA" dirty="0" smtClean="0"/>
              <a:t>Review the statements we have seen to this point</a:t>
            </a:r>
          </a:p>
          <a:p>
            <a:pPr lvl="1"/>
            <a:r>
              <a:rPr lang="en-CA" dirty="0" smtClean="0"/>
              <a:t>Look at programs using </a:t>
            </a:r>
            <a:r>
              <a:rPr lang="en-CA" i="1" dirty="0" err="1" smtClean="0"/>
              <a:t>goto</a:t>
            </a:r>
            <a:r>
              <a:rPr lang="en-CA" dirty="0" smtClean="0"/>
              <a:t> statement</a:t>
            </a:r>
          </a:p>
          <a:p>
            <a:pPr lvl="1"/>
            <a:r>
              <a:rPr lang="en-US" dirty="0" smtClean="0"/>
              <a:t>Describe some solvable and unsolvable problems</a:t>
            </a:r>
            <a:endParaRPr lang="en-CA" dirty="0" smtClean="0"/>
          </a:p>
          <a:p>
            <a:pPr lvl="1"/>
            <a:r>
              <a:rPr lang="en-CA" dirty="0" smtClean="0"/>
              <a:t>Present the structured programming theorem</a:t>
            </a:r>
          </a:p>
          <a:p>
            <a:pPr lvl="1"/>
            <a:r>
              <a:rPr lang="en-CA" dirty="0" smtClean="0"/>
              <a:t>Discuss how to use the structured programming theorem when writing programs to solve problems</a:t>
            </a:r>
          </a:p>
          <a:p>
            <a:pPr lvl="1"/>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You’ve seen used and observed numerous applications, some of which may amaze you</a:t>
            </a:r>
          </a:p>
          <a:p>
            <a:pPr lvl="1"/>
            <a:r>
              <a:rPr lang="en-CA" dirty="0" smtClean="0"/>
              <a:t>You ask yourself, how can you do something like this?</a:t>
            </a:r>
          </a:p>
          <a:p>
            <a:pPr lvl="1"/>
            <a:r>
              <a:rPr lang="en-CA" dirty="0" smtClean="0"/>
              <a:t>The answer:  Libraries and the </a:t>
            </a:r>
            <a:r>
              <a:rPr lang="en-CA" i="1" dirty="0" smtClean="0"/>
              <a:t>structured programming theorem</a:t>
            </a:r>
            <a:endParaRPr lang="en-CA" i="1" dirty="0"/>
          </a:p>
        </p:txBody>
      </p:sp>
      <p:pic>
        <p:nvPicPr>
          <p:cNvPr id="1026" name="Picture 2" descr="Image result for fortnite g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456" y="3501008"/>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tari jo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212976"/>
            <a:ext cx="3204581" cy="22185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5445224"/>
            <a:ext cx="2345514" cy="307777"/>
          </a:xfrm>
          <a:prstGeom prst="rect">
            <a:avLst/>
          </a:prstGeom>
          <a:noFill/>
        </p:spPr>
        <p:txBody>
          <a:bodyPr wrap="none" rtlCol="0">
            <a:spAutoFit/>
          </a:bodyPr>
          <a:lstStyle/>
          <a:p>
            <a:r>
              <a:rPr lang="en-CA" sz="1400" dirty="0" smtClean="0">
                <a:solidFill>
                  <a:schemeClr val="tx1">
                    <a:lumMod val="50000"/>
                    <a:lumOff val="50000"/>
                  </a:schemeClr>
                </a:solidFill>
                <a:latin typeface="Georgia" panose="02040502050405020303" pitchFamily="18" charset="0"/>
              </a:rPr>
              <a:t>Joust, Williams Electronics</a:t>
            </a:r>
            <a:endParaRPr lang="en-CA" sz="1400" dirty="0">
              <a:solidFill>
                <a:schemeClr val="tx1">
                  <a:lumMod val="50000"/>
                  <a:lumOff val="50000"/>
                </a:schemeClr>
              </a:solidFill>
              <a:latin typeface="Georgia" panose="02040502050405020303" pitchFamily="18" charset="0"/>
            </a:endParaRPr>
          </a:p>
        </p:txBody>
      </p:sp>
      <p:sp>
        <p:nvSpPr>
          <p:cNvPr id="9" name="TextBox 8"/>
          <p:cNvSpPr txBox="1"/>
          <p:nvPr/>
        </p:nvSpPr>
        <p:spPr>
          <a:xfrm>
            <a:off x="6765355" y="6083423"/>
            <a:ext cx="1911101" cy="307777"/>
          </a:xfrm>
          <a:prstGeom prst="rect">
            <a:avLst/>
          </a:prstGeom>
          <a:noFill/>
        </p:spPr>
        <p:txBody>
          <a:bodyPr wrap="none" rtlCol="0">
            <a:spAutoFit/>
          </a:bodyPr>
          <a:lstStyle/>
          <a:p>
            <a:r>
              <a:rPr lang="en-CA" sz="1400" dirty="0" err="1" smtClean="0">
                <a:solidFill>
                  <a:schemeClr val="tx1">
                    <a:lumMod val="50000"/>
                    <a:lumOff val="50000"/>
                  </a:schemeClr>
                </a:solidFill>
                <a:latin typeface="Georgia" panose="02040502050405020303" pitchFamily="18" charset="0"/>
              </a:rPr>
              <a:t>Fortnite</a:t>
            </a:r>
            <a:r>
              <a:rPr lang="en-CA" sz="1400" dirty="0" smtClean="0">
                <a:solidFill>
                  <a:schemeClr val="tx1">
                    <a:lumMod val="50000"/>
                    <a:lumOff val="50000"/>
                  </a:schemeClr>
                </a:solidFill>
                <a:latin typeface="Georgia" panose="02040502050405020303" pitchFamily="18" charset="0"/>
              </a:rPr>
              <a:t>, Epic Games</a:t>
            </a:r>
            <a:endParaRPr lang="en-CA" sz="1400" dirty="0">
              <a:solidFill>
                <a:schemeClr val="tx1">
                  <a:lumMod val="50000"/>
                  <a:lumOff val="50000"/>
                </a:schemeClr>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The C++ language is very complex, and for many and good reasons</a:t>
            </a:r>
          </a:p>
          <a:p>
            <a:pPr lvl="1"/>
            <a:r>
              <a:rPr lang="en-CA" dirty="0" smtClean="0"/>
              <a:t>There are many features designed to support the development of software</a:t>
            </a:r>
          </a:p>
          <a:p>
            <a:pPr lvl="1"/>
            <a:r>
              <a:rPr lang="en-CA" dirty="0" smtClean="0"/>
              <a:t>The C++ standard costs 198 Swiss Francs (~400 </a:t>
            </a:r>
            <a:r>
              <a:rPr lang="en-CA" cap="small" dirty="0" smtClean="0"/>
              <a:t>cad</a:t>
            </a:r>
            <a:r>
              <a:rPr lang="en-CA" dirty="0" smtClean="0"/>
              <a:t>) and is over 1600 pages</a:t>
            </a:r>
          </a:p>
          <a:p>
            <a:pPr lvl="1"/>
            <a:r>
              <a:rPr lang="en-CA" dirty="0" smtClean="0"/>
              <a:t>Most of you will never master the entire language</a:t>
            </a:r>
          </a:p>
          <a:p>
            <a:pPr lvl="2"/>
            <a:r>
              <a:rPr lang="en-CA" dirty="0" smtClean="0"/>
              <a:t>That’s okay, </a:t>
            </a:r>
            <a:r>
              <a:rPr lang="en-CA" dirty="0"/>
              <a:t>n</a:t>
            </a:r>
            <a:r>
              <a:rPr lang="en-CA" dirty="0" smtClean="0"/>
              <a:t>o instructor has, either…</a:t>
            </a:r>
          </a:p>
        </p:txBody>
      </p:sp>
    </p:spTree>
    <p:custDataLst>
      <p:tags r:id="rId1"/>
    </p:custDataLst>
    <p:extLst>
      <p:ext uri="{BB962C8B-B14F-4D97-AF65-F5344CB8AC3E}">
        <p14:creationId xmlns:p14="http://schemas.microsoft.com/office/powerpoint/2010/main" val="286369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In your mathematics courses, you have seen a few theorems:</a:t>
            </a:r>
          </a:p>
          <a:p>
            <a:pPr lvl="1"/>
            <a:r>
              <a:rPr lang="en-CA" dirty="0" smtClean="0"/>
              <a:t>A theorem is a statement must be true if the given premises are true</a:t>
            </a:r>
          </a:p>
          <a:p>
            <a:pPr lvl="1"/>
            <a:endParaRPr lang="en-CA" dirty="0"/>
          </a:p>
          <a:p>
            <a:r>
              <a:rPr lang="en-CA" dirty="0" smtClean="0"/>
              <a:t>Examples:</a:t>
            </a:r>
          </a:p>
          <a:p>
            <a:pPr lvl="1"/>
            <a:r>
              <a:rPr lang="en-CA" dirty="0" smtClean="0"/>
              <a:t>Euclid’s theorem</a:t>
            </a:r>
          </a:p>
          <a:p>
            <a:pPr marL="457200" lvl="1" indent="0">
              <a:buNone/>
            </a:pPr>
            <a:r>
              <a:rPr lang="en-CA" dirty="0" smtClean="0"/>
              <a:t>	There are infinitely many prime numbers</a:t>
            </a:r>
          </a:p>
          <a:p>
            <a:pPr lvl="1"/>
            <a:r>
              <a:rPr lang="en-CA" dirty="0" smtClean="0"/>
              <a:t>The Pythagorean theorem</a:t>
            </a:r>
          </a:p>
          <a:p>
            <a:pPr marL="457200" lvl="1" indent="0">
              <a:buNone/>
            </a:pPr>
            <a:r>
              <a:rPr lang="en-CA" dirty="0" smtClean="0"/>
              <a:t>	If </a:t>
            </a:r>
            <a:r>
              <a:rPr lang="en-CA" i="1" dirty="0" smtClean="0">
                <a:latin typeface="Times New Roman" panose="02020603050405020304" pitchFamily="18" charset="0"/>
                <a:cs typeface="Times New Roman" panose="02020603050405020304" pitchFamily="18" charset="0"/>
              </a:rPr>
              <a:t>a</a:t>
            </a:r>
            <a:r>
              <a:rPr lang="en-CA" i="1" dirty="0" smtClean="0"/>
              <a:t>, </a:t>
            </a:r>
            <a:r>
              <a:rPr lang="en-CA" i="1" dirty="0" smtClean="0">
                <a:latin typeface="Times New Roman" panose="02020603050405020304" pitchFamily="18" charset="0"/>
                <a:cs typeface="Times New Roman" panose="02020603050405020304" pitchFamily="18" charset="0"/>
              </a:rPr>
              <a:t>b</a:t>
            </a:r>
            <a:r>
              <a:rPr lang="en-CA" dirty="0" smtClean="0"/>
              <a:t>, and </a:t>
            </a:r>
            <a:r>
              <a:rPr lang="en-CA" i="1" dirty="0" smtClean="0">
                <a:latin typeface="Times New Roman" panose="02020603050405020304" pitchFamily="18" charset="0"/>
                <a:cs typeface="Times New Roman" panose="02020603050405020304" pitchFamily="18" charset="0"/>
              </a:rPr>
              <a:t>c</a:t>
            </a:r>
            <a:r>
              <a:rPr lang="en-CA" dirty="0" smtClean="0"/>
              <a:t> are sides of a right-angled triangle, and </a:t>
            </a:r>
            <a:r>
              <a:rPr lang="en-CA" i="1" dirty="0" smtClean="0"/>
              <a:t>c</a:t>
            </a:r>
            <a:r>
              <a:rPr lang="en-CA" dirty="0" smtClean="0"/>
              <a:t> is the side 	opposite the right angle, then </a:t>
            </a:r>
            <a:r>
              <a:rPr lang="en-CA" i="1" dirty="0" smtClean="0">
                <a:latin typeface="Times New Roman" panose="02020603050405020304" pitchFamily="18" charset="0"/>
                <a:cs typeface="Times New Roman" panose="02020603050405020304" pitchFamily="18" charset="0"/>
              </a:rPr>
              <a:t>a</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b</a:t>
            </a:r>
            <a:r>
              <a:rPr lang="en-CA" baseline="30000" dirty="0" smtClean="0">
                <a:latin typeface="Times New Roman" panose="02020603050405020304" pitchFamily="18" charset="0"/>
                <a:cs typeface="Times New Roman" panose="02020603050405020304" pitchFamily="18" charset="0"/>
              </a:rPr>
              <a:t>2</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c</a:t>
            </a:r>
            <a:r>
              <a:rPr lang="en-CA" baseline="30000" dirty="0" smtClean="0">
                <a:latin typeface="Times New Roman" panose="02020603050405020304" pitchFamily="18" charset="0"/>
                <a:cs typeface="Times New Roman" panose="02020603050405020304" pitchFamily="18" charset="0"/>
              </a:rPr>
              <a:t>2</a:t>
            </a:r>
            <a:endParaRPr lang="en-CA" dirty="0" smtClean="0"/>
          </a:p>
          <a:p>
            <a:pPr lvl="1"/>
            <a:r>
              <a:rPr lang="en-CA" dirty="0">
                <a:cs typeface="Times New Roman" panose="02020603050405020304" pitchFamily="18" charset="0"/>
              </a:rPr>
              <a:t>The remainder theorem</a:t>
            </a:r>
          </a:p>
          <a:p>
            <a:pPr marL="457200" lvl="1" indent="0">
              <a:buNone/>
            </a:pPr>
            <a:r>
              <a:rPr lang="en-CA" dirty="0"/>
              <a:t>	</a:t>
            </a:r>
            <a:r>
              <a:rPr lang="en-CA" dirty="0">
                <a:cs typeface="Times New Roman" panose="02020603050405020304" pitchFamily="18" charset="0"/>
              </a:rPr>
              <a:t>If a polynomial </a:t>
            </a:r>
            <a:r>
              <a:rPr lang="en-CA" i="1" dirty="0">
                <a:latin typeface="Times New Roman" panose="02020603050405020304" pitchFamily="18" charset="0"/>
                <a:cs typeface="Times New Roman" panose="02020603050405020304" pitchFamily="18" charset="0"/>
              </a:rPr>
              <a:t>p</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a:t>
            </a:r>
            <a:r>
              <a:rPr lang="en-CA" dirty="0">
                <a:cs typeface="Times New Roman" panose="02020603050405020304" pitchFamily="18" charset="0"/>
              </a:rPr>
              <a:t> is divided by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r</a:t>
            </a:r>
            <a:r>
              <a:rPr lang="en-CA" dirty="0">
                <a:latin typeface="Times New Roman" panose="02020603050405020304" pitchFamily="18" charset="0"/>
                <a:cs typeface="Times New Roman" panose="02020603050405020304" pitchFamily="18" charset="0"/>
              </a:rPr>
              <a:t>)</a:t>
            </a:r>
            <a:r>
              <a:rPr lang="en-CA" dirty="0">
                <a:cs typeface="Times New Roman" panose="02020603050405020304" pitchFamily="18" charset="0"/>
              </a:rPr>
              <a:t> , the remainder is </a:t>
            </a:r>
            <a:r>
              <a:rPr lang="en-CA" i="1" dirty="0">
                <a:latin typeface="Times New Roman" panose="02020603050405020304" pitchFamily="18" charset="0"/>
                <a:cs typeface="Times New Roman" panose="02020603050405020304" pitchFamily="18" charset="0"/>
              </a:rPr>
              <a:t>p</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r</a:t>
            </a:r>
            <a:r>
              <a:rPr lang="en-CA" dirty="0">
                <a:latin typeface="Times New Roman" panose="02020603050405020304" pitchFamily="18" charset="0"/>
                <a:cs typeface="Times New Roman" panose="02020603050405020304" pitchFamily="18" charset="0"/>
              </a:rPr>
              <a:t>)</a:t>
            </a:r>
          </a:p>
          <a:p>
            <a:pPr lvl="1"/>
            <a:r>
              <a:rPr lang="en-CA" dirty="0" smtClean="0">
                <a:cs typeface="Times New Roman" panose="02020603050405020304" pitchFamily="18" charset="0"/>
              </a:rPr>
              <a:t>The factor theorem</a:t>
            </a: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cs typeface="Times New Roman" panose="02020603050405020304" pitchFamily="18" charset="0"/>
              </a:rPr>
              <a:t>A polynomial </a:t>
            </a:r>
            <a:r>
              <a:rPr lang="en-CA" i="1" dirty="0" smtClean="0">
                <a:latin typeface="Times New Roman" panose="02020603050405020304" pitchFamily="18" charset="0"/>
                <a:cs typeface="Times New Roman" panose="02020603050405020304" pitchFamily="18" charset="0"/>
              </a:rPr>
              <a:t>p</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cs typeface="Times New Roman" panose="02020603050405020304" pitchFamily="18" charset="0"/>
              </a:rPr>
              <a:t> has a factor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a:t>
            </a:r>
            <a:r>
              <a:rPr lang="en-CA" dirty="0" smtClean="0">
                <a:cs typeface="Times New Roman" panose="02020603050405020304" pitchFamily="18" charset="0"/>
              </a:rPr>
              <a:t> if and only if </a:t>
            </a:r>
            <a:r>
              <a:rPr lang="en-CA" i="1" dirty="0" smtClean="0">
                <a:latin typeface="Times New Roman" panose="02020603050405020304" pitchFamily="18" charset="0"/>
                <a:cs typeface="Times New Roman" panose="02020603050405020304" pitchFamily="18" charset="0"/>
              </a:rPr>
              <a:t>p</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 = 0</a:t>
            </a:r>
          </a:p>
          <a:p>
            <a:pPr marL="457200" lvl="1" indent="0">
              <a:buNone/>
            </a:pPr>
            <a:endParaRPr lang="en-CA" dirty="0"/>
          </a:p>
        </p:txBody>
      </p:sp>
    </p:spTree>
    <p:custDataLst>
      <p:tags r:id="rId1"/>
    </p:custDataLst>
    <p:extLst>
      <p:ext uri="{BB962C8B-B14F-4D97-AF65-F5344CB8AC3E}">
        <p14:creationId xmlns:p14="http://schemas.microsoft.com/office/powerpoint/2010/main" val="1868705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flow charts so far</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To this point, we have described:</a:t>
            </a:r>
          </a:p>
          <a:p>
            <a:pPr lvl="1"/>
            <a:r>
              <a:rPr lang="en-CA" dirty="0" smtClean="0"/>
              <a:t>Conditional statements</a:t>
            </a:r>
            <a:endParaRPr lang="en-CA" dirty="0" smtClean="0">
              <a:latin typeface="Consolas" panose="020B0609020204030204" pitchFamily="49" charset="0"/>
              <a:cs typeface="Consolas" panose="020B0609020204030204" pitchFamily="49" charset="0"/>
            </a:endParaRPr>
          </a:p>
          <a:p>
            <a:pPr lvl="1"/>
            <a:r>
              <a:rPr lang="en-CA" dirty="0" smtClean="0"/>
              <a:t>Repetition statements</a:t>
            </a:r>
          </a:p>
          <a:p>
            <a:pPr lvl="2"/>
            <a:r>
              <a:rPr lang="en-CA" dirty="0" smtClean="0"/>
              <a:t>For loops and while loops</a:t>
            </a:r>
          </a:p>
          <a:p>
            <a:pPr lvl="2"/>
            <a:endParaRPr lang="en-US" dirty="0"/>
          </a:p>
          <a:p>
            <a:r>
              <a:rPr lang="en-US" dirty="0" smtClean="0"/>
              <a:t>You may be aware of:</a:t>
            </a:r>
          </a:p>
          <a:p>
            <a:pPr lvl="1"/>
            <a:r>
              <a:rPr lang="en-US" dirty="0" smtClean="0"/>
              <a:t>Functions</a:t>
            </a:r>
          </a:p>
          <a:p>
            <a:pPr lvl="1"/>
            <a:r>
              <a:rPr lang="en-US" dirty="0" smtClean="0"/>
              <a:t>Arrays</a:t>
            </a:r>
          </a:p>
          <a:p>
            <a:pPr lvl="1"/>
            <a:r>
              <a:rPr lang="en-US" dirty="0" smtClean="0"/>
              <a:t>Object-oriented programming</a:t>
            </a:r>
            <a:endParaRPr lang="en-CA" dirty="0"/>
          </a:p>
        </p:txBody>
      </p:sp>
    </p:spTree>
    <p:custDataLst>
      <p:tags r:id="rId1"/>
    </p:custDataLst>
    <p:extLst>
      <p:ext uri="{BB962C8B-B14F-4D97-AF65-F5344CB8AC3E}">
        <p14:creationId xmlns:p14="http://schemas.microsoft.com/office/powerpoint/2010/main" val="1446609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Equivalent implementations</a:t>
            </a:r>
            <a:endParaRPr lang="en-CA" dirty="0"/>
          </a:p>
        </p:txBody>
      </p:sp>
      <p:sp>
        <p:nvSpPr>
          <p:cNvPr id="3" name="Content Placeholder 2"/>
          <p:cNvSpPr>
            <a:spLocks noGrp="1"/>
          </p:cNvSpPr>
          <p:nvPr>
            <p:ph idx="1"/>
          </p:nvPr>
        </p:nvSpPr>
        <p:spPr/>
        <p:txBody>
          <a:bodyPr/>
          <a:lstStyle/>
          <a:p>
            <a:r>
              <a:rPr lang="en-CA" dirty="0" smtClean="0"/>
              <a:t>You may be aware of the </a:t>
            </a:r>
            <a:r>
              <a:rPr lang="en-CA" dirty="0" err="1" smtClean="0">
                <a:latin typeface="Consolas" panose="020B0609020204030204" pitchFamily="49" charset="0"/>
              </a:rPr>
              <a:t>goto</a:t>
            </a:r>
            <a:r>
              <a:rPr lang="en-CA" dirty="0" smtClean="0"/>
              <a:t> statement</a:t>
            </a:r>
          </a:p>
          <a:p>
            <a:pPr lvl="1"/>
            <a:r>
              <a:rPr lang="en-US" dirty="0" smtClean="0"/>
              <a:t>It exists in C++</a:t>
            </a:r>
            <a:endParaRPr lang="en-CA" dirty="0"/>
          </a:p>
        </p:txBody>
      </p:sp>
      <p:sp>
        <p:nvSpPr>
          <p:cNvPr id="4" name="Rectangle 3"/>
          <p:cNvSpPr/>
          <p:nvPr/>
        </p:nvSpPr>
        <p:spPr>
          <a:xfrm>
            <a:off x="34712" y="2376176"/>
            <a:ext cx="4753312" cy="4154984"/>
          </a:xfrm>
          <a:prstGeom prst="rect">
            <a:avLst/>
          </a:prstGeom>
        </p:spPr>
        <p:txBody>
          <a:bodyPr wrap="square">
            <a:spAutoFit/>
          </a:bodyPr>
          <a:lstStyle/>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while </a:t>
            </a:r>
            <a:r>
              <a:rPr lang="en-CA" sz="1200" b="1" dirty="0">
                <a:solidFill>
                  <a:srgbClr val="FF0000"/>
                </a:solidFill>
                <a:latin typeface="Consolas" panose="020B0609020204030204" pitchFamily="49" charset="0"/>
                <a:cs typeface="Consolas" panose="020B0609020204030204" pitchFamily="49" charset="0"/>
              </a:rPr>
              <a:t>( capacity &gt; 0 )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n{0};</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k{1};</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double </a:t>
            </a:r>
            <a:r>
              <a:rPr lang="en-CA" sz="1200" dirty="0" smtClean="0">
                <a:latin typeface="Consolas" panose="020B0609020204030204" pitchFamily="49" charset="0"/>
                <a:cs typeface="Consolas" panose="020B0609020204030204" pitchFamily="49" charset="0"/>
              </a:rPr>
              <a:t>max{array[0]};</a:t>
            </a:r>
            <a:endParaRPr lang="en-CA" sz="1200" dirty="0">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while ( </a:t>
            </a:r>
            <a:r>
              <a:rPr lang="en-CA" sz="1200" b="1" dirty="0" smtClean="0">
                <a:solidFill>
                  <a:srgbClr val="FF0000"/>
                </a:solidFill>
                <a:latin typeface="Consolas" panose="020B0609020204030204" pitchFamily="49" charset="0"/>
                <a:cs typeface="Consolas" panose="020B0609020204030204" pitchFamily="49" charset="0"/>
              </a:rPr>
              <a:t>k </a:t>
            </a:r>
            <a:r>
              <a:rPr lang="en-CA" sz="1200" b="1" dirty="0">
                <a:solidFill>
                  <a:srgbClr val="FF0000"/>
                </a:solidFill>
                <a:latin typeface="Consolas" panose="020B0609020204030204" pitchFamily="49" charset="0"/>
                <a:cs typeface="Consolas" panose="020B0609020204030204" pitchFamily="49" charset="0"/>
              </a:rPr>
              <a:t>&lt; </a:t>
            </a:r>
            <a:r>
              <a:rPr lang="en-CA" sz="1200" b="1" dirty="0" smtClean="0">
                <a:solidFill>
                  <a:srgbClr val="FF0000"/>
                </a:solidFill>
                <a:latin typeface="Consolas" panose="020B0609020204030204" pitchFamily="49" charset="0"/>
                <a:cs typeface="Consolas" panose="020B0609020204030204" pitchFamily="49" charset="0"/>
              </a:rPr>
              <a:t>capacity ) </a:t>
            </a:r>
            <a:r>
              <a:rPr lang="en-CA" sz="1200" b="1" dirty="0">
                <a:solidFill>
                  <a:srgbClr val="FF0000"/>
                </a:solidFill>
                <a:latin typeface="Consolas" panose="020B0609020204030204" pitchFamily="49" charset="0"/>
                <a:cs typeface="Consolas" panose="020B0609020204030204" pitchFamily="49" charset="0"/>
              </a:rPr>
              <a:t>{</a:t>
            </a:r>
          </a:p>
          <a:p>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if ( max &lt; </a:t>
            </a:r>
            <a:r>
              <a:rPr lang="en-CA" sz="1200" b="1" dirty="0" smtClean="0">
                <a:solidFill>
                  <a:srgbClr val="FF0000"/>
                </a:solidFill>
                <a:latin typeface="Consolas" panose="020B0609020204030204" pitchFamily="49" charset="0"/>
                <a:cs typeface="Consolas" panose="020B0609020204030204" pitchFamily="49" charset="0"/>
              </a:rPr>
              <a:t>array[k] </a:t>
            </a:r>
            <a:r>
              <a:rPr lang="en-CA" sz="1200" b="1" dirty="0">
                <a:solidFill>
                  <a:srgbClr val="FF0000"/>
                </a:solidFill>
                <a:latin typeface="Consolas" panose="020B0609020204030204" pitchFamily="49" charset="0"/>
                <a:cs typeface="Consolas" panose="020B0609020204030204" pitchFamily="49" charset="0"/>
              </a:rPr>
              <a:t>)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max </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else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array[k </a:t>
            </a:r>
            <a:r>
              <a:rPr lang="en-CA" sz="1200" dirty="0">
                <a:latin typeface="Consolas" panose="020B0609020204030204" pitchFamily="49" charset="0"/>
                <a:cs typeface="Consolas" panose="020B0609020204030204" pitchFamily="49" charset="0"/>
              </a:rPr>
              <a:t>- 1] =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n </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capacity </a:t>
            </a:r>
            <a:r>
              <a:rPr lang="en-CA" sz="1200" dirty="0">
                <a:latin typeface="Consolas" panose="020B0609020204030204" pitchFamily="49" charset="0"/>
                <a:cs typeface="Consolas" panose="020B0609020204030204" pitchFamily="49" charset="0"/>
              </a:rPr>
              <a:t>= n;</a:t>
            </a: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p:txBody>
      </p:sp>
      <p:sp>
        <p:nvSpPr>
          <p:cNvPr id="5" name="Rectangle 4"/>
          <p:cNvSpPr/>
          <p:nvPr/>
        </p:nvSpPr>
        <p:spPr>
          <a:xfrm>
            <a:off x="4355976" y="1951087"/>
            <a:ext cx="4824536" cy="5078313"/>
          </a:xfrm>
          <a:prstGeom prst="rect">
            <a:avLst/>
          </a:prstGeom>
        </p:spPr>
        <p:txBody>
          <a:bodyPr wrap="square">
            <a:spAutoFit/>
          </a:bodyPr>
          <a:lstStyle/>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start</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if ( capacity == 0 ) {</a:t>
            </a: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return;</a:t>
            </a: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a:t>
            </a:r>
            <a:endParaRPr lang="en-CA" sz="1200"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n{0};</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k{1};</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double max{array[0]};</a:t>
            </a:r>
            <a:endParaRPr lang="en-CA" sz="1200" dirty="0">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b="1" dirty="0" smtClean="0">
                <a:solidFill>
                  <a:srgbClr val="0070C0"/>
                </a:solidFill>
                <a:latin typeface="Consolas" panose="020B0609020204030204" pitchFamily="49" charset="0"/>
                <a:cs typeface="Consolas" panose="020B0609020204030204" pitchFamily="49" charset="0"/>
              </a:rPr>
              <a:t>next</a:t>
            </a:r>
            <a:r>
              <a:rPr lang="en-CA" sz="1200" b="1" dirty="0">
                <a:solidFill>
                  <a:srgbClr val="0070C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if ( </a:t>
            </a:r>
            <a:r>
              <a:rPr lang="en-CA" sz="1200" dirty="0" smtClean="0">
                <a:solidFill>
                  <a:srgbClr val="FF0000"/>
                </a:solidFill>
                <a:latin typeface="Consolas" panose="020B0609020204030204" pitchFamily="49" charset="0"/>
                <a:cs typeface="Consolas" panose="020B0609020204030204" pitchFamily="49" charset="0"/>
              </a:rPr>
              <a:t>k </a:t>
            </a:r>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capacity ) </a:t>
            </a:r>
            <a:r>
              <a:rPr lang="en-CA" sz="1200" dirty="0">
                <a:solidFill>
                  <a:srgbClr val="FF0000"/>
                </a:solidFill>
                <a:latin typeface="Consolas" panose="020B0609020204030204" pitchFamily="49" charset="0"/>
                <a:cs typeface="Consolas" panose="020B0609020204030204" pitchFamily="49" charset="0"/>
              </a:rPr>
              <a:t>{</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capacity = n;</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goto </a:t>
            </a:r>
            <a:r>
              <a:rPr lang="en-CA" sz="1200" b="1" dirty="0">
                <a:solidFill>
                  <a:srgbClr val="FF0000"/>
                </a:solidFill>
                <a:latin typeface="Consolas" panose="020B0609020204030204" pitchFamily="49" charset="0"/>
                <a:cs typeface="Consolas" panose="020B0609020204030204" pitchFamily="49" charset="0"/>
              </a:rPr>
              <a:t>start</a:t>
            </a:r>
            <a:r>
              <a:rPr lang="en-CA" sz="1200" dirty="0">
                <a:latin typeface="Consolas" panose="020B0609020204030204" pitchFamily="49" charset="0"/>
                <a:cs typeface="Consolas" panose="020B0609020204030204" pitchFamily="49" charset="0"/>
              </a:rPr>
              <a:t>;</a:t>
            </a:r>
          </a:p>
          <a:p>
            <a:r>
              <a:rPr lang="en-CA" sz="1200" dirty="0">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a:t>
            </a:r>
            <a:endParaRPr lang="en-CA" sz="1200"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if </a:t>
            </a:r>
            <a:r>
              <a:rPr lang="en-CA" sz="1200" dirty="0">
                <a:solidFill>
                  <a:srgbClr val="FF0000"/>
                </a:solidFill>
                <a:latin typeface="Consolas" panose="020B0609020204030204" pitchFamily="49" charset="0"/>
                <a:cs typeface="Consolas" panose="020B0609020204030204" pitchFamily="49" charset="0"/>
              </a:rPr>
              <a:t>( max &lt; </a:t>
            </a:r>
            <a:r>
              <a:rPr lang="en-CA" sz="1200" dirty="0" smtClean="0">
                <a:solidFill>
                  <a:srgbClr val="FF0000"/>
                </a:solidFill>
                <a:latin typeface="Consolas" panose="020B0609020204030204" pitchFamily="49" charset="0"/>
                <a:cs typeface="Consolas" panose="020B0609020204030204" pitchFamily="49" charset="0"/>
              </a:rPr>
              <a:t>array[k] </a:t>
            </a:r>
            <a:r>
              <a:rPr lang="en-CA" sz="1200" dirty="0">
                <a:solidFill>
                  <a:srgbClr val="FF0000"/>
                </a:solidFill>
                <a:latin typeface="Consolas" panose="020B0609020204030204" pitchFamily="49" charset="0"/>
                <a:cs typeface="Consolas" panose="020B0609020204030204" pitchFamily="49" charset="0"/>
              </a:rPr>
              <a:t>)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max =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else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n =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a:t>
            </a:r>
            <a:endParaRPr lang="en-CA" sz="1200"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goto </a:t>
            </a:r>
            <a:r>
              <a:rPr lang="en-CA" sz="1200" b="1" dirty="0">
                <a:solidFill>
                  <a:srgbClr val="0070C0"/>
                </a:solidFill>
                <a:latin typeface="Consolas" panose="020B0609020204030204" pitchFamily="49" charset="0"/>
                <a:cs typeface="Consolas" panose="020B0609020204030204" pitchFamily="49" charset="0"/>
              </a:rPr>
              <a:t>next</a:t>
            </a:r>
            <a:r>
              <a:rPr lang="en-CA" sz="1200" dirty="0">
                <a:latin typeface="Consolas" panose="020B0609020204030204" pitchFamily="49" charset="0"/>
                <a:cs typeface="Consolas" panose="020B0609020204030204" pitchFamily="49" charset="0"/>
              </a:rPr>
              <a:t>;</a:t>
            </a:r>
          </a:p>
          <a:p>
            <a:endParaRPr lang="en-CA" sz="1200" dirty="0">
              <a:latin typeface="Consolas" panose="020B0609020204030204" pitchFamily="49" charset="0"/>
              <a:cs typeface="Consolas" panose="020B0609020204030204" pitchFamily="49" charset="0"/>
            </a:endParaRPr>
          </a:p>
        </p:txBody>
      </p:sp>
      <p:sp>
        <p:nvSpPr>
          <p:cNvPr id="8" name="Rounded Rectangle 7"/>
          <p:cNvSpPr/>
          <p:nvPr/>
        </p:nvSpPr>
        <p:spPr>
          <a:xfrm>
            <a:off x="5115406" y="4170852"/>
            <a:ext cx="96876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4733594" y="2160152"/>
            <a:ext cx="60872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4726902" y="6370442"/>
            <a:ext cx="968762" cy="2160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4774569" y="3634138"/>
            <a:ext cx="458486" cy="2160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107504" y="2575210"/>
            <a:ext cx="3417034" cy="3734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702851" y="3429000"/>
            <a:ext cx="2821687" cy="22322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3608" y="3695260"/>
            <a:ext cx="2480930" cy="13899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3892708" y="3722914"/>
            <a:ext cx="2623508" cy="2764972"/>
          </a:xfrm>
          <a:custGeom>
            <a:avLst/>
            <a:gdLst>
              <a:gd name="connsiteX0" fmla="*/ 2184022 w 2943903"/>
              <a:gd name="connsiteY0" fmla="*/ 2764972 h 2764972"/>
              <a:gd name="connsiteX1" fmla="*/ 2826279 w 2943903"/>
              <a:gd name="connsiteY1" fmla="*/ 2057400 h 2764972"/>
              <a:gd name="connsiteX2" fmla="*/ 83079 w 2943903"/>
              <a:gd name="connsiteY2" fmla="*/ 402772 h 2764972"/>
              <a:gd name="connsiteX3" fmla="*/ 725337 w 2943903"/>
              <a:gd name="connsiteY3" fmla="*/ 0 h 2764972"/>
            </a:gdLst>
            <a:ahLst/>
            <a:cxnLst>
              <a:cxn ang="0">
                <a:pos x="connsiteX0" y="connsiteY0"/>
              </a:cxn>
              <a:cxn ang="0">
                <a:pos x="connsiteX1" y="connsiteY1"/>
              </a:cxn>
              <a:cxn ang="0">
                <a:pos x="connsiteX2" y="connsiteY2"/>
              </a:cxn>
              <a:cxn ang="0">
                <a:pos x="connsiteX3" y="connsiteY3"/>
              </a:cxn>
            </a:cxnLst>
            <a:rect l="l" t="t" r="r" b="b"/>
            <a:pathLst>
              <a:path w="2943903" h="2764972">
                <a:moveTo>
                  <a:pt x="2184022" y="2764972"/>
                </a:moveTo>
                <a:cubicBezTo>
                  <a:pt x="2680229" y="2608036"/>
                  <a:pt x="3176436" y="2451100"/>
                  <a:pt x="2826279" y="2057400"/>
                </a:cubicBezTo>
                <a:cubicBezTo>
                  <a:pt x="2476122" y="1663700"/>
                  <a:pt x="433236" y="745672"/>
                  <a:pt x="83079" y="402772"/>
                </a:cubicBezTo>
                <a:cubicBezTo>
                  <a:pt x="-267078" y="59872"/>
                  <a:pt x="594708" y="67129"/>
                  <a:pt x="725337"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995936" y="2268164"/>
            <a:ext cx="2880320" cy="2014046"/>
          </a:xfrm>
          <a:custGeom>
            <a:avLst/>
            <a:gdLst>
              <a:gd name="connsiteX0" fmla="*/ 2184022 w 2943903"/>
              <a:gd name="connsiteY0" fmla="*/ 2764972 h 2764972"/>
              <a:gd name="connsiteX1" fmla="*/ 2826279 w 2943903"/>
              <a:gd name="connsiteY1" fmla="*/ 2057400 h 2764972"/>
              <a:gd name="connsiteX2" fmla="*/ 83079 w 2943903"/>
              <a:gd name="connsiteY2" fmla="*/ 402772 h 2764972"/>
              <a:gd name="connsiteX3" fmla="*/ 725337 w 2943903"/>
              <a:gd name="connsiteY3" fmla="*/ 0 h 2764972"/>
            </a:gdLst>
            <a:ahLst/>
            <a:cxnLst>
              <a:cxn ang="0">
                <a:pos x="connsiteX0" y="connsiteY0"/>
              </a:cxn>
              <a:cxn ang="0">
                <a:pos x="connsiteX1" y="connsiteY1"/>
              </a:cxn>
              <a:cxn ang="0">
                <a:pos x="connsiteX2" y="connsiteY2"/>
              </a:cxn>
              <a:cxn ang="0">
                <a:pos x="connsiteX3" y="connsiteY3"/>
              </a:cxn>
            </a:cxnLst>
            <a:rect l="l" t="t" r="r" b="b"/>
            <a:pathLst>
              <a:path w="2943903" h="2764972">
                <a:moveTo>
                  <a:pt x="2184022" y="2764972"/>
                </a:moveTo>
                <a:cubicBezTo>
                  <a:pt x="2680229" y="2608036"/>
                  <a:pt x="3176436" y="2451100"/>
                  <a:pt x="2826279" y="2057400"/>
                </a:cubicBezTo>
                <a:cubicBezTo>
                  <a:pt x="2476122" y="1663700"/>
                  <a:pt x="433236" y="745672"/>
                  <a:pt x="83079" y="402772"/>
                </a:cubicBezTo>
                <a:cubicBezTo>
                  <a:pt x="-267078" y="59872"/>
                  <a:pt x="594708" y="67129"/>
                  <a:pt x="725337"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789761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rocket science…</a:t>
            </a:r>
            <a:endParaRPr lang="en-CA" dirty="0"/>
          </a:p>
        </p:txBody>
      </p:sp>
      <p:sp>
        <p:nvSpPr>
          <p:cNvPr id="3" name="Content Placeholder 2"/>
          <p:cNvSpPr>
            <a:spLocks noGrp="1"/>
          </p:cNvSpPr>
          <p:nvPr>
            <p:ph idx="1"/>
          </p:nvPr>
        </p:nvSpPr>
        <p:spPr/>
        <p:txBody>
          <a:bodyPr/>
          <a:lstStyle/>
          <a:p>
            <a:r>
              <a:rPr lang="en-CA" dirty="0" smtClean="0"/>
              <a:t>Even the Jet Propulsion Laboratory (</a:t>
            </a:r>
            <a:r>
              <a:rPr lang="en-CA" cap="small" dirty="0" smtClean="0"/>
              <a:t>jpl</a:t>
            </a:r>
            <a:r>
              <a:rPr lang="en-CA" dirty="0" smtClean="0"/>
              <a:t>) has included this rule:</a:t>
            </a:r>
          </a:p>
          <a:p>
            <a:pPr marL="0" indent="0">
              <a:buNone/>
            </a:pPr>
            <a:r>
              <a:rPr lang="en-CA" dirty="0" smtClean="0"/>
              <a:t>	</a:t>
            </a:r>
            <a:r>
              <a:rPr lang="en-CA" b="1" dirty="0" smtClean="0"/>
              <a:t>Rule </a:t>
            </a:r>
            <a:r>
              <a:rPr lang="en-CA" b="1" dirty="0"/>
              <a:t>11 (simple control </a:t>
            </a:r>
            <a:r>
              <a:rPr lang="en-CA" b="1" dirty="0" smtClean="0"/>
              <a:t>flow)</a:t>
            </a:r>
          </a:p>
          <a:p>
            <a:pPr marL="0" indent="0">
              <a:buNone/>
            </a:pPr>
            <a:r>
              <a:rPr lang="en-CA" dirty="0"/>
              <a:t>	</a:t>
            </a:r>
            <a:r>
              <a:rPr lang="en-CA" dirty="0" smtClean="0"/>
              <a:t>The </a:t>
            </a:r>
            <a:r>
              <a:rPr lang="en-CA" b="1" dirty="0">
                <a:latin typeface="Consolas" panose="020B0609020204030204" pitchFamily="49" charset="0"/>
                <a:cs typeface="Consolas" panose="020B0609020204030204" pitchFamily="49" charset="0"/>
              </a:rPr>
              <a:t>goto</a:t>
            </a:r>
            <a:r>
              <a:rPr lang="en-CA" dirty="0"/>
              <a:t> statement </a:t>
            </a:r>
            <a:r>
              <a:rPr lang="en-CA" b="1" i="1" dirty="0">
                <a:solidFill>
                  <a:srgbClr val="FF0000"/>
                </a:solidFill>
              </a:rPr>
              <a:t>shall</a:t>
            </a:r>
            <a:r>
              <a:rPr lang="en-CA" i="1" dirty="0">
                <a:solidFill>
                  <a:srgbClr val="FF0000"/>
                </a:solidFill>
              </a:rPr>
              <a:t> </a:t>
            </a:r>
            <a:r>
              <a:rPr lang="en-CA" b="1" i="1" dirty="0">
                <a:solidFill>
                  <a:srgbClr val="FF0000"/>
                </a:solidFill>
              </a:rPr>
              <a:t>not</a:t>
            </a:r>
            <a:r>
              <a:rPr lang="en-CA" i="1" dirty="0">
                <a:solidFill>
                  <a:srgbClr val="FF0000"/>
                </a:solidFill>
              </a:rPr>
              <a:t> </a:t>
            </a:r>
            <a:r>
              <a:rPr lang="en-CA" dirty="0"/>
              <a:t>be used. </a:t>
            </a:r>
          </a:p>
        </p:txBody>
      </p:sp>
      <p:pic>
        <p:nvPicPr>
          <p:cNvPr id="4" name="Picture 2" descr="goto"/>
          <p:cNvPicPr>
            <a:picLocks noChangeAspect="1" noChangeArrowheads="1"/>
          </p:cNvPicPr>
          <p:nvPr/>
        </p:nvPicPr>
        <p:blipFill rotWithShape="1">
          <a:blip r:embed="rId3">
            <a:extLst>
              <a:ext uri="{28A0092B-C50C-407E-A947-70E740481C1C}">
                <a14:useLocalDpi xmlns:a14="http://schemas.microsoft.com/office/drawing/2010/main" val="0"/>
              </a:ext>
            </a:extLst>
          </a:blip>
          <a:srcRect r="76171"/>
          <a:stretch/>
        </p:blipFill>
        <p:spPr bwMode="auto">
          <a:xfrm>
            <a:off x="467544" y="3573016"/>
            <a:ext cx="1995442" cy="22745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oto"/>
          <p:cNvPicPr>
            <a:picLocks noChangeAspect="1" noChangeArrowheads="1"/>
          </p:cNvPicPr>
          <p:nvPr/>
        </p:nvPicPr>
        <p:blipFill rotWithShape="1">
          <a:blip r:embed="rId3">
            <a:extLst>
              <a:ext uri="{28A0092B-C50C-407E-A947-70E740481C1C}">
                <a14:useLocalDpi xmlns:a14="http://schemas.microsoft.com/office/drawing/2010/main" val="0"/>
              </a:ext>
            </a:extLst>
          </a:blip>
          <a:srcRect l="23742" r="50000"/>
          <a:stretch/>
        </p:blipFill>
        <p:spPr bwMode="auto">
          <a:xfrm>
            <a:off x="2462986" y="3573016"/>
            <a:ext cx="2198836" cy="22745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oto"/>
          <p:cNvPicPr>
            <a:picLocks noChangeAspect="1" noChangeArrowheads="1"/>
          </p:cNvPicPr>
          <p:nvPr/>
        </p:nvPicPr>
        <p:blipFill rotWithShape="1">
          <a:blip r:embed="rId3">
            <a:extLst>
              <a:ext uri="{28A0092B-C50C-407E-A947-70E740481C1C}">
                <a14:useLocalDpi xmlns:a14="http://schemas.microsoft.com/office/drawing/2010/main" val="0"/>
              </a:ext>
            </a:extLst>
          </a:blip>
          <a:srcRect l="50210" r="31425"/>
          <a:stretch/>
        </p:blipFill>
        <p:spPr bwMode="auto">
          <a:xfrm>
            <a:off x="4741557" y="3561143"/>
            <a:ext cx="1537853" cy="2274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oto"/>
          <p:cNvPicPr>
            <a:picLocks noChangeAspect="1" noChangeArrowheads="1"/>
          </p:cNvPicPr>
          <p:nvPr/>
        </p:nvPicPr>
        <p:blipFill rotWithShape="1">
          <a:blip r:embed="rId3">
            <a:extLst>
              <a:ext uri="{28A0092B-C50C-407E-A947-70E740481C1C}">
                <a14:useLocalDpi xmlns:a14="http://schemas.microsoft.com/office/drawing/2010/main" val="0"/>
              </a:ext>
            </a:extLst>
          </a:blip>
          <a:srcRect l="70646"/>
          <a:stretch/>
        </p:blipFill>
        <p:spPr bwMode="auto">
          <a:xfrm>
            <a:off x="1691680" y="1100436"/>
            <a:ext cx="5626434" cy="52063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03805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Solvable problems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What problems can be solved?</a:t>
            </a:r>
          </a:p>
          <a:p>
            <a:pPr lvl="1"/>
            <a:r>
              <a:rPr lang="en-US" dirty="0" smtClean="0"/>
              <a:t>Finding the least expensive path between two locations</a:t>
            </a:r>
          </a:p>
          <a:p>
            <a:pPr lvl="1"/>
            <a:r>
              <a:rPr lang="en-US" dirty="0" smtClean="0"/>
              <a:t>Given a set of packages with given volumes, masses, and profit, and given a truck that can hold a fixed mass and </a:t>
            </a:r>
            <a:r>
              <a:rPr lang="en-US" dirty="0" smtClean="0"/>
              <a:t>volume,</a:t>
            </a:r>
            <a:endParaRPr lang="en-US" dirty="0" smtClean="0"/>
          </a:p>
          <a:p>
            <a:pPr marL="457200" lvl="1" indent="0">
              <a:buNone/>
            </a:pPr>
            <a:r>
              <a:rPr lang="en-US" dirty="0"/>
              <a:t>	</a:t>
            </a:r>
            <a:r>
              <a:rPr lang="en-US" dirty="0" smtClean="0"/>
              <a:t>what </a:t>
            </a:r>
            <a:r>
              <a:rPr lang="en-US" dirty="0" smtClean="0"/>
              <a:t>is the optimal selection of packages to carry?</a:t>
            </a:r>
          </a:p>
          <a:p>
            <a:pPr lvl="1"/>
            <a:r>
              <a:rPr lang="en-US" dirty="0" smtClean="0"/>
              <a:t>In visiting </a:t>
            </a:r>
            <a:r>
              <a:rPr lang="en-US" i="1" dirty="0" smtClean="0"/>
              <a:t>n</a:t>
            </a:r>
            <a:r>
              <a:rPr lang="en-US" dirty="0" smtClean="0"/>
              <a:t> </a:t>
            </a:r>
            <a:r>
              <a:rPr lang="en-US" dirty="0" smtClean="0"/>
              <a:t>cities,</a:t>
            </a:r>
            <a:endParaRPr lang="en-US" dirty="0" smtClean="0"/>
          </a:p>
          <a:p>
            <a:pPr marL="457200" lvl="1" indent="0">
              <a:buNone/>
            </a:pPr>
            <a:r>
              <a:rPr lang="en-US" dirty="0"/>
              <a:t>	</a:t>
            </a:r>
            <a:r>
              <a:rPr lang="en-US" dirty="0" smtClean="0"/>
              <a:t>what </a:t>
            </a:r>
            <a:r>
              <a:rPr lang="en-US" dirty="0" smtClean="0"/>
              <a:t>is the least expensive sequence in which to visit them?</a:t>
            </a:r>
          </a:p>
          <a:p>
            <a:pPr lvl="1"/>
            <a:r>
              <a:rPr lang="en-US" dirty="0" smtClean="0"/>
              <a:t>Given </a:t>
            </a:r>
            <a:r>
              <a:rPr lang="en-US" i="1" dirty="0"/>
              <a:t>n</a:t>
            </a:r>
            <a:r>
              <a:rPr lang="en-US" dirty="0"/>
              <a:t> </a:t>
            </a:r>
            <a:r>
              <a:rPr lang="en-US" dirty="0" smtClean="0"/>
              <a:t>integers,</a:t>
            </a:r>
            <a:endParaRPr lang="en-US" dirty="0"/>
          </a:p>
          <a:p>
            <a:pPr marL="457200" lvl="1" indent="0">
              <a:buNone/>
            </a:pPr>
            <a:r>
              <a:rPr lang="en-US" dirty="0"/>
              <a:t>	</a:t>
            </a:r>
            <a:r>
              <a:rPr lang="en-US" dirty="0" smtClean="0"/>
              <a:t>is </a:t>
            </a:r>
            <a:r>
              <a:rPr lang="en-US" dirty="0" smtClean="0"/>
              <a:t>there a subset of these integers that sum to zero?</a:t>
            </a:r>
            <a:endParaRPr lang="en-US" dirty="0"/>
          </a:p>
          <a:p>
            <a:pPr lvl="1"/>
            <a:r>
              <a:rPr lang="en-US" dirty="0"/>
              <a:t>Given </a:t>
            </a:r>
            <a:r>
              <a:rPr lang="en-US" i="1" dirty="0"/>
              <a:t>n</a:t>
            </a:r>
            <a:r>
              <a:rPr lang="en-US" dirty="0"/>
              <a:t> </a:t>
            </a:r>
            <a:r>
              <a:rPr lang="en-US" dirty="0" smtClean="0"/>
              <a:t>people of which everyone is known to someone else, but no one is known to </a:t>
            </a:r>
            <a:r>
              <a:rPr lang="en-US" dirty="0" smtClean="0"/>
              <a:t>everyone,</a:t>
            </a:r>
            <a:endParaRPr lang="en-US" dirty="0"/>
          </a:p>
          <a:p>
            <a:pPr marL="457200" lvl="1" indent="0">
              <a:buNone/>
            </a:pPr>
            <a:r>
              <a:rPr lang="en-US" dirty="0"/>
              <a:t>	</a:t>
            </a:r>
            <a:r>
              <a:rPr lang="en-US" dirty="0" smtClean="0"/>
              <a:t>what </a:t>
            </a:r>
            <a:r>
              <a:rPr lang="en-US" dirty="0" smtClean="0"/>
              <a:t>is the smallest subset of these people so that everyone knows 	at least one person this subset?</a:t>
            </a:r>
            <a:endParaRPr lang="en-US" dirty="0"/>
          </a:p>
          <a:p>
            <a:pPr marL="457200" lvl="1" indent="0">
              <a:buNone/>
            </a:pPr>
            <a:endParaRPr lang="en-CA" dirty="0"/>
          </a:p>
          <a:p>
            <a:pPr marL="457200" lvl="1" indent="0">
              <a:buNone/>
            </a:pPr>
            <a:endParaRPr lang="en-CA" dirty="0" smtClean="0"/>
          </a:p>
        </p:txBody>
      </p:sp>
    </p:spTree>
    <p:custDataLst>
      <p:tags r:id="rId1"/>
    </p:custDataLst>
    <p:extLst>
      <p:ext uri="{BB962C8B-B14F-4D97-AF65-F5344CB8AC3E}">
        <p14:creationId xmlns:p14="http://schemas.microsoft.com/office/powerpoint/2010/main" val="3685506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4.2|5.8|9.1"/>
</p:tagLst>
</file>

<file path=ppt/tags/tag10.xml><?xml version="1.0" encoding="utf-8"?>
<p:tagLst xmlns:a="http://schemas.openxmlformats.org/drawingml/2006/main" xmlns:r="http://schemas.openxmlformats.org/officeDocument/2006/relationships" xmlns:p="http://schemas.openxmlformats.org/presentationml/2006/main">
  <p:tag name="TIMING" val="|11.4|11.1|5.3|13"/>
</p:tagLst>
</file>

<file path=ppt/tags/tag2.xml><?xml version="1.0" encoding="utf-8"?>
<p:tagLst xmlns:a="http://schemas.openxmlformats.org/drawingml/2006/main" xmlns:r="http://schemas.openxmlformats.org/officeDocument/2006/relationships" xmlns:p="http://schemas.openxmlformats.org/presentationml/2006/main">
  <p:tag name="TIMING" val="|6.4|7.3|10.1"/>
</p:tagLst>
</file>

<file path=ppt/tags/tag3.xml><?xml version="1.0" encoding="utf-8"?>
<p:tagLst xmlns:a="http://schemas.openxmlformats.org/drawingml/2006/main" xmlns:r="http://schemas.openxmlformats.org/officeDocument/2006/relationships" xmlns:p="http://schemas.openxmlformats.org/presentationml/2006/main">
  <p:tag name="TIMING" val="|14.3|2.7|14.2|13.9|24.3"/>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35.8|11.3|9|10.6|4.7|3.8|2.2|1|2.3|2.9|1.8|2.2"/>
</p:tagLst>
</file>

<file path=ppt/tags/tag6.xml><?xml version="1.0" encoding="utf-8"?>
<p:tagLst xmlns:a="http://schemas.openxmlformats.org/drawingml/2006/main" xmlns:r="http://schemas.openxmlformats.org/officeDocument/2006/relationships" xmlns:p="http://schemas.openxmlformats.org/presentationml/2006/main">
  <p:tag name="TIMING" val="|31.3|9.8|9.3|6"/>
</p:tagLst>
</file>

<file path=ppt/tags/tag7.xml><?xml version="1.0" encoding="utf-8"?>
<p:tagLst xmlns:a="http://schemas.openxmlformats.org/drawingml/2006/main" xmlns:r="http://schemas.openxmlformats.org/officeDocument/2006/relationships" xmlns:p="http://schemas.openxmlformats.org/presentationml/2006/main">
  <p:tag name="TIMING" val="|27.6|21|14.4|9.6|3.6|12.9|3.2|35.4|9.1"/>
</p:tagLst>
</file>

<file path=ppt/tags/tag8.xml><?xml version="1.0" encoding="utf-8"?>
<p:tagLst xmlns:a="http://schemas.openxmlformats.org/drawingml/2006/main" xmlns:r="http://schemas.openxmlformats.org/officeDocument/2006/relationships" xmlns:p="http://schemas.openxmlformats.org/presentationml/2006/main">
  <p:tag name="TIMING" val="|5.7|10.9"/>
</p:tagLst>
</file>

<file path=ppt/tags/tag9.xml><?xml version="1.0" encoding="utf-8"?>
<p:tagLst xmlns:a="http://schemas.openxmlformats.org/drawingml/2006/main" xmlns:r="http://schemas.openxmlformats.org/officeDocument/2006/relationships" xmlns:p="http://schemas.openxmlformats.org/presentationml/2006/main">
  <p:tag name="TIMING" val="|15.1|7.8|6.3|61.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78786</TotalTime>
  <Words>1228</Words>
  <Application>Microsoft Office PowerPoint</Application>
  <PresentationFormat>On-screen Show (4:3)</PresentationFormat>
  <Paragraphs>172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Consolas</vt:lpstr>
      <vt:lpstr>Constantia</vt:lpstr>
      <vt:lpstr>Georgia</vt:lpstr>
      <vt:lpstr>Times New Roman</vt:lpstr>
      <vt:lpstr>Custom Design</vt:lpstr>
      <vt:lpstr>The structured programming theorem</vt:lpstr>
      <vt:lpstr>Outline</vt:lpstr>
      <vt:lpstr>Background</vt:lpstr>
      <vt:lpstr>Background</vt:lpstr>
      <vt:lpstr>Background</vt:lpstr>
      <vt:lpstr>The flow charts so far</vt:lpstr>
      <vt:lpstr>Equivalent implementations</vt:lpstr>
      <vt:lpstr>It’s rocket science…</vt:lpstr>
      <vt:lpstr>Solvable problems</vt:lpstr>
      <vt:lpstr>Unsolvable problems</vt:lpstr>
      <vt:lpstr>The structured programming theorem</vt:lpstr>
      <vt:lpstr>The structured programming theorem</vt:lpstr>
      <vt:lpstr>Moral of the story…</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1513</cp:revision>
  <dcterms:created xsi:type="dcterms:W3CDTF">2009-09-11T23:00:44Z</dcterms:created>
  <dcterms:modified xsi:type="dcterms:W3CDTF">2024-09-11T16:43:00Z</dcterms:modified>
</cp:coreProperties>
</file>